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3C41-C18A-814E-BA02-1820514FC98A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BBE8-3505-7E45-9525-1F5E0F414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3C41-C18A-814E-BA02-1820514FC98A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BBE8-3505-7E45-9525-1F5E0F414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3C41-C18A-814E-BA02-1820514FC98A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BBE8-3505-7E45-9525-1F5E0F414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3C41-C18A-814E-BA02-1820514FC98A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BBE8-3505-7E45-9525-1F5E0F414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3C41-C18A-814E-BA02-1820514FC98A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BBE8-3505-7E45-9525-1F5E0F414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3C41-C18A-814E-BA02-1820514FC98A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BBE8-3505-7E45-9525-1F5E0F414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3C41-C18A-814E-BA02-1820514FC98A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BBE8-3505-7E45-9525-1F5E0F414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3C41-C18A-814E-BA02-1820514FC98A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BBE8-3505-7E45-9525-1F5E0F414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3C41-C18A-814E-BA02-1820514FC98A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BBE8-3505-7E45-9525-1F5E0F414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3C41-C18A-814E-BA02-1820514FC98A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BBE8-3505-7E45-9525-1F5E0F414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3C41-C18A-814E-BA02-1820514FC98A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85BBE8-3505-7E45-9525-1F5E0F4147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253C41-C18A-814E-BA02-1820514FC98A}" type="datetimeFigureOut">
              <a:rPr lang="en-US" smtClean="0"/>
              <a:pPr/>
              <a:t>4/8/16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85BBE8-3505-7E45-9525-1F5E0F4147D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Passing Down Traits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9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3" y="4513716"/>
            <a:ext cx="3871233" cy="1143000"/>
          </a:xfrm>
        </p:spPr>
        <p:txBody>
          <a:bodyPr/>
          <a:lstStyle/>
          <a:p>
            <a:r>
              <a:rPr lang="en-US" dirty="0" smtClean="0"/>
              <a:t>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Inherited Traits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are determined by genes.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Most organisms have two sets of genes, one 						from each parent.</a:t>
            </a:r>
          </a:p>
        </p:txBody>
      </p:sp>
      <p:pic>
        <p:nvPicPr>
          <p:cNvPr id="5122" name="Picture 2" descr="http://www.hudsonalpha.org/sites/default/files/figure_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83939"/>
            <a:ext cx="3612696" cy="2619596"/>
          </a:xfrm>
          <a:prstGeom prst="rect">
            <a:avLst/>
          </a:prstGeom>
          <a:noFill/>
        </p:spPr>
      </p:pic>
      <p:pic>
        <p:nvPicPr>
          <p:cNvPr id="5124" name="Picture 4" descr="http://www.klast.net/bond/images/heigh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51265"/>
            <a:ext cx="3657600" cy="3086101"/>
          </a:xfrm>
          <a:prstGeom prst="rect">
            <a:avLst/>
          </a:prstGeom>
          <a:noFill/>
        </p:spPr>
      </p:pic>
      <p:pic>
        <p:nvPicPr>
          <p:cNvPr id="5126" name="Picture 6" descr="http://humanorigins.si.edu/sites/default/files/KidComp_landscap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993" y="503691"/>
            <a:ext cx="4400550" cy="1190625"/>
          </a:xfrm>
          <a:prstGeom prst="rect">
            <a:avLst/>
          </a:prstGeom>
          <a:noFill/>
        </p:spPr>
      </p:pic>
      <p:pic>
        <p:nvPicPr>
          <p:cNvPr id="5128" name="Picture 8" descr="http://images.teamsugar.com/files/upl2/2/20652/10_2009/d87a66c3f4692891_wavy-straight-and-curly-hai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34114" y="4513716"/>
            <a:ext cx="3983942" cy="18108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8472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 have different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genes are either </a:t>
            </a:r>
            <a:r>
              <a:rPr lang="en-US" b="1" dirty="0" smtClean="0"/>
              <a:t>dominant</a:t>
            </a:r>
            <a:r>
              <a:rPr lang="en-US" dirty="0" smtClean="0"/>
              <a:t> or </a:t>
            </a:r>
            <a:r>
              <a:rPr lang="en-US" b="1" dirty="0" smtClean="0"/>
              <a:t>recessive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use letters to represent genes</a:t>
            </a:r>
          </a:p>
          <a:p>
            <a:pPr lvl="1"/>
            <a:r>
              <a:rPr lang="en-US" dirty="0" smtClean="0"/>
              <a:t>CAPITAL LETTERS </a:t>
            </a:r>
            <a:r>
              <a:rPr lang="en-US" dirty="0" smtClean="0"/>
              <a:t>for </a:t>
            </a:r>
            <a:r>
              <a:rPr lang="en-US" dirty="0" smtClean="0"/>
              <a:t>DOMINANT GENES </a:t>
            </a:r>
            <a:r>
              <a:rPr lang="en-US" dirty="0" smtClean="0"/>
              <a:t>(ABC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lower </a:t>
            </a:r>
            <a:r>
              <a:rPr lang="en-US" dirty="0" smtClean="0"/>
              <a:t>case letters for </a:t>
            </a:r>
            <a:r>
              <a:rPr lang="en-US" dirty="0" smtClean="0"/>
              <a:t>recessive genes </a:t>
            </a:r>
            <a:r>
              <a:rPr lang="en-US" dirty="0" smtClean="0"/>
              <a:t>(</a:t>
            </a:r>
            <a:r>
              <a:rPr lang="en-US" dirty="0" err="1" smtClean="0"/>
              <a:t>abc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9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DOMINANT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 dominant gene will always be expressed whenever present in </a:t>
            </a:r>
            <a:r>
              <a:rPr lang="en-US" dirty="0" smtClean="0"/>
              <a:t>an </a:t>
            </a:r>
            <a:r>
              <a:rPr lang="en-US" dirty="0" smtClean="0"/>
              <a:t>organism.</a:t>
            </a:r>
          </a:p>
          <a:p>
            <a:endParaRPr lang="en-US" dirty="0"/>
          </a:p>
        </p:txBody>
      </p:sp>
      <p:pic>
        <p:nvPicPr>
          <p:cNvPr id="3074" name="Picture 2" descr="http://www.our-happy-cat.com/images/cats-fight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181350"/>
            <a:ext cx="4400550" cy="3143250"/>
          </a:xfrm>
          <a:prstGeom prst="rect">
            <a:avLst/>
          </a:prstGeom>
          <a:noFill/>
        </p:spPr>
      </p:pic>
      <p:pic>
        <p:nvPicPr>
          <p:cNvPr id="3076" name="Picture 4" descr="https://encrypted-tbn3.gstatic.com/images?q=tbn:ANd9GcT651fLdLBp1M9B0DdiRgO1xSSYPC5QIRryGcAaznTMNcriQdgJ"/>
          <p:cNvPicPr>
            <a:picLocks noChangeAspect="1" noChangeArrowheads="1"/>
          </p:cNvPicPr>
          <p:nvPr/>
        </p:nvPicPr>
        <p:blipFill>
          <a:blip r:embed="rId3"/>
          <a:srcRect r="5865"/>
          <a:stretch>
            <a:fillRect/>
          </a:stretch>
        </p:blipFill>
        <p:spPr bwMode="auto">
          <a:xfrm>
            <a:off x="4603361" y="2844800"/>
            <a:ext cx="3843953" cy="3479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006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gelou"/>
                <a:cs typeface="Angelou"/>
              </a:rPr>
              <a:t>Recessive</a:t>
            </a:r>
            <a:endParaRPr lang="en-US" dirty="0">
              <a:latin typeface="Angelou"/>
              <a:cs typeface="Angelou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recessive gene can only be expressed when there is not a dominant gene.</a:t>
            </a:r>
          </a:p>
          <a:p>
            <a:r>
              <a:rPr lang="en-US" dirty="0" smtClean="0"/>
              <a:t>They are</a:t>
            </a:r>
            <a:r>
              <a:rPr lang="en-US" b="1" dirty="0" smtClean="0"/>
              <a:t> hidden </a:t>
            </a:r>
            <a:r>
              <a:rPr lang="en-US" dirty="0" smtClean="0"/>
              <a:t>by dominant genes!</a:t>
            </a:r>
          </a:p>
          <a:p>
            <a:endParaRPr lang="en-US" dirty="0"/>
          </a:p>
        </p:txBody>
      </p:sp>
      <p:pic>
        <p:nvPicPr>
          <p:cNvPr id="2050" name="Picture 2" descr="https://encrypted-tbn3.gstatic.com/images?q=tbn:ANd9GcRJxA3PWFq2GOWhZHxMKYoiSsr5jb84Y3SIz8VG-GfhuruJDAX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1232" y="3571875"/>
            <a:ext cx="4400550" cy="2752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7672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Genotype vs. 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Genotype is the genetic makeup, or what the genes are. They are written with </a:t>
            </a:r>
            <a:r>
              <a:rPr lang="en-US" dirty="0" smtClean="0"/>
              <a:t>CAPITAL </a:t>
            </a:r>
            <a:r>
              <a:rPr lang="en-US" dirty="0" smtClean="0"/>
              <a:t>or lowercase letters.</a:t>
            </a:r>
          </a:p>
          <a:p>
            <a:pPr lvl="1"/>
            <a:r>
              <a:rPr lang="en-US" dirty="0" smtClean="0"/>
              <a:t>BB, Bb, bb</a:t>
            </a:r>
          </a:p>
          <a:p>
            <a:pPr marL="393192" lvl="1" indent="0">
              <a:buNone/>
            </a:pPr>
            <a:r>
              <a:rPr lang="en-US" dirty="0" smtClean="0"/>
              <a:t>B=Black     b=brown</a:t>
            </a:r>
          </a:p>
          <a:p>
            <a:endParaRPr lang="en-US" dirty="0"/>
          </a:p>
          <a:p>
            <a:r>
              <a:rPr lang="en-US" dirty="0" smtClean="0"/>
              <a:t>Phenotype is what the trait looks like on the organism. It is the physical characteristic.</a:t>
            </a:r>
          </a:p>
          <a:p>
            <a:pPr marL="393192" lvl="1" indent="0">
              <a:buNone/>
            </a:pPr>
            <a:r>
              <a:rPr lang="en-US" dirty="0" smtClean="0"/>
              <a:t>Black fur, brown fur, blue eyes, green eyes</a:t>
            </a:r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r>
              <a:rPr lang="en-US" dirty="0" smtClean="0"/>
              <a:t>Genotype -&gt; -&gt; -&gt; Phenotype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16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0742" y="2336800"/>
            <a:ext cx="6916057" cy="398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= Dominant, represented by an  ‘A’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= Recessive, represented by an  ‘a’</a:t>
            </a:r>
            <a:endParaRPr lang="en-US" dirty="0"/>
          </a:p>
        </p:txBody>
      </p:sp>
      <p:pic>
        <p:nvPicPr>
          <p:cNvPr id="1026" name="Picture 2" descr="http://lincolnpennies.net/wp-content/uploads/2009/08/lincoln_penny_obvers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35480"/>
            <a:ext cx="1230541" cy="1227496"/>
          </a:xfrm>
          <a:prstGeom prst="rect">
            <a:avLst/>
          </a:prstGeom>
          <a:noFill/>
        </p:spPr>
      </p:pic>
      <p:pic>
        <p:nvPicPr>
          <p:cNvPr id="1028" name="Picture 4" descr="http://www.pbfingers.com/wp-content/uploads/2011/01/7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47674"/>
            <a:ext cx="2019274" cy="15122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Punnett</a:t>
            </a:r>
            <a:r>
              <a:rPr lang="en-US" dirty="0" smtClean="0"/>
              <a:t> Square is a diagram that helps us see the genetic possibilities of a breeding.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Put the genotypes of each organism around the block, and multiply!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704262"/>
            <a:ext cx="2794000" cy="279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0389" y="2416674"/>
            <a:ext cx="2044700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724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Heterozygous/Homozygous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Heterozygous</a:t>
            </a:r>
            <a:r>
              <a:rPr lang="en-US" dirty="0" smtClean="0"/>
              <a:t> means the genotype is made of two different genes (or letters), a Dominant, and a Recessive. The Dominant gene is expressed. </a:t>
            </a:r>
          </a:p>
          <a:p>
            <a:pPr lvl="1"/>
            <a:r>
              <a:rPr lang="en-US" dirty="0" smtClean="0"/>
              <a:t>Bb, </a:t>
            </a:r>
            <a:r>
              <a:rPr lang="en-US" dirty="0" err="1" smtClean="0"/>
              <a:t>Gg</a:t>
            </a:r>
            <a:r>
              <a:rPr lang="en-US" dirty="0" smtClean="0"/>
              <a:t>, </a:t>
            </a:r>
            <a:r>
              <a:rPr lang="en-US" dirty="0" err="1" smtClean="0"/>
              <a:t>Hh</a:t>
            </a: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r>
              <a:rPr lang="en-US" b="1" dirty="0" smtClean="0"/>
              <a:t>Homozygous</a:t>
            </a:r>
            <a:r>
              <a:rPr lang="en-US" dirty="0" smtClean="0"/>
              <a:t> means the genotype is made of two of the same genes, two Dominants or two Recessives. </a:t>
            </a:r>
          </a:p>
          <a:p>
            <a:pPr lvl="2"/>
            <a:r>
              <a:rPr lang="en-US" dirty="0" smtClean="0"/>
              <a:t>BB, bb, GG, </a:t>
            </a:r>
            <a:r>
              <a:rPr lang="en-US" dirty="0" err="1" smtClean="0"/>
              <a:t>gg</a:t>
            </a:r>
            <a:r>
              <a:rPr lang="en-US" dirty="0" smtClean="0"/>
              <a:t>, HH, </a:t>
            </a:r>
            <a:r>
              <a:rPr lang="en-US" dirty="0" err="1" smtClean="0"/>
              <a:t>hh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5254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451</TotalTime>
  <Words>285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Passing Down Traits</vt:lpstr>
      <vt:lpstr>Traits</vt:lpstr>
      <vt:lpstr>Genes have different forms</vt:lpstr>
      <vt:lpstr>DOMINANT</vt:lpstr>
      <vt:lpstr>Recessive</vt:lpstr>
      <vt:lpstr>Genotype vs. Phenotype</vt:lpstr>
      <vt:lpstr>Let’s Try It!</vt:lpstr>
      <vt:lpstr>Punnett Squares</vt:lpstr>
      <vt:lpstr>Heterozygous/Homozygous</vt:lpstr>
    </vt:vector>
  </TitlesOfParts>
  <Company>Iron Co.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 ICSD</dc:creator>
  <cp:lastModifiedBy>Teacher ICSD</cp:lastModifiedBy>
  <cp:revision>21</cp:revision>
  <dcterms:created xsi:type="dcterms:W3CDTF">2014-03-28T15:14:37Z</dcterms:created>
  <dcterms:modified xsi:type="dcterms:W3CDTF">2016-04-08T14:08:36Z</dcterms:modified>
</cp:coreProperties>
</file>