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2" r:id="rId4"/>
    <p:sldId id="273" r:id="rId5"/>
    <p:sldId id="260" r:id="rId6"/>
    <p:sldId id="261" r:id="rId7"/>
    <p:sldId id="262" r:id="rId8"/>
    <p:sldId id="269" r:id="rId9"/>
    <p:sldId id="264" r:id="rId10"/>
    <p:sldId id="271" r:id="rId11"/>
    <p:sldId id="266" r:id="rId12"/>
    <p:sldId id="267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A4D3F-F767-E444-8B3A-B3757F38D180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C6175-A22A-0146-99B6-A8F3E1DEB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06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3C1ED-945B-2C40-8FB0-DE6EF2B84070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140C-B1B7-1A4A-9A76-0C52CDDC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140C-B1B7-1A4A-9A76-0C52CDDC23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B020D6A-0F09-7944-B984-311639F0BA1A}" type="datetimeFigureOut">
              <a:rPr lang="en-US" smtClean="0"/>
              <a:pPr/>
              <a:t>3/16/15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BDBDD9E-714D-C441-95F7-9EEB83D82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file://localhost/Users/teacher/Documents/7th%20Grade%20Science/Unit%206%20Heredity/6Selective%201breeding%20clip.mov" TargetMode="External"/><Relationship Id="rId2" Type="http://schemas.openxmlformats.org/officeDocument/2006/relationships/video" Target="file://localhost/Users/teacher/Documents/7th%20Grade%20Science/Unit%206%20Heredity/6Selective%201breeding%20clip.m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nn.com/green-tech/research-innovations/photos/12-bizarre-examples-of-genetic-engineering/pollution-fighting" TargetMode="Externa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689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Selective Breeding and Genetic Engineering</a:t>
            </a:r>
            <a:endParaRPr lang="en-US" dirty="0"/>
          </a:p>
        </p:txBody>
      </p:sp>
      <p:pic>
        <p:nvPicPr>
          <p:cNvPr id="5" name="6Selective 1breeding clip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2076449"/>
            <a:ext cx="6992650" cy="465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12 </a:t>
            </a:r>
            <a:r>
              <a:rPr lang="en-US" dirty="0" err="1" smtClean="0"/>
              <a:t>Bizzare</a:t>
            </a:r>
            <a:r>
              <a:rPr lang="en-US" dirty="0" smtClean="0"/>
              <a:t> Examples of Genetic Engineering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3764" y="5550348"/>
            <a:ext cx="4947247" cy="942643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sz="6400" dirty="0" smtClean="0">
                <a:solidFill>
                  <a:schemeClr val="tx1"/>
                </a:solidFill>
                <a:hlinkClick r:id="rId2"/>
              </a:rPr>
              <a:t>http://www.mnn.com/green-tech/research-innovations/photos/12-bizarre-examples-of-genetic-engineering/pollution-fighting</a:t>
            </a:r>
            <a:endParaRPr lang="en-US" sz="64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cats_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10977" b="-10977"/>
          <a:stretch>
            <a:fillRect/>
          </a:stretch>
        </p:blipFill>
        <p:spPr>
          <a:xfrm>
            <a:off x="2023764" y="1104624"/>
            <a:ext cx="4947247" cy="48267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Fruits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Easy to package and ship.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Don’t roll off the counter.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50" y="1416050"/>
            <a:ext cx="34798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668506"/>
            <a:ext cx="4240876" cy="3382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86057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Vaccines in Food?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Bananas are already found in many countries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Scientists are testing several different crops for use as edible vaccines against a host of diseases.</a:t>
            </a:r>
          </a:p>
          <a:p>
            <a:r>
              <a:rPr lang="en-US" dirty="0" smtClean="0"/>
              <a:t>Foods are good storage facilities, with sterile skins.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07" y="1444294"/>
            <a:ext cx="4580593" cy="358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or Bad?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Good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How are genetically modified foods good?</a:t>
            </a:r>
          </a:p>
          <a:p>
            <a:pPr lvl="1"/>
            <a:r>
              <a:rPr lang="en-US" dirty="0" smtClean="0"/>
              <a:t>We can grow larger plants, and more meats.</a:t>
            </a:r>
          </a:p>
          <a:p>
            <a:pPr lvl="1"/>
            <a:r>
              <a:rPr lang="en-US" dirty="0" smtClean="0"/>
              <a:t>We can make them grow faster.</a:t>
            </a:r>
          </a:p>
          <a:p>
            <a:pPr lvl="1"/>
            <a:r>
              <a:rPr lang="en-US" dirty="0" smtClean="0"/>
              <a:t>Drought &amp; Insect resistant plants.</a:t>
            </a:r>
          </a:p>
          <a:p>
            <a:pPr lvl="1"/>
            <a:r>
              <a:rPr lang="en-US" dirty="0" smtClean="0"/>
              <a:t>Produce large volumes of medicines.</a:t>
            </a:r>
          </a:p>
          <a:p>
            <a:pPr lvl="1"/>
            <a:r>
              <a:rPr lang="en-US" dirty="0" smtClean="0"/>
              <a:t>Micro-organisms that eat sewage &amp; oil spills</a:t>
            </a:r>
          </a:p>
          <a:p>
            <a:pPr lvl="1"/>
            <a:r>
              <a:rPr lang="en-US" dirty="0" smtClean="0"/>
              <a:t>Higher Yield.</a:t>
            </a:r>
          </a:p>
          <a:p>
            <a:pPr lvl="1"/>
            <a:r>
              <a:rPr lang="en-US" dirty="0" smtClean="0"/>
              <a:t>Increased profit.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How are genetically modified food bad?</a:t>
            </a:r>
          </a:p>
          <a:p>
            <a:pPr lvl="1"/>
            <a:r>
              <a:rPr lang="en-US" dirty="0" smtClean="0"/>
              <a:t>Doctors and scientists are finding an increase in allergies among people, some have linked it to GM foods.</a:t>
            </a:r>
          </a:p>
          <a:p>
            <a:pPr lvl="1"/>
            <a:r>
              <a:rPr lang="en-US" dirty="0" smtClean="0"/>
              <a:t>Many studies are showing increased health problems among organisms that are fed strictly GM foods.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 do you think?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decide…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092887" cy="3941763"/>
          </a:xfrm>
        </p:spPr>
        <p:txBody>
          <a:bodyPr/>
          <a:lstStyle/>
          <a:p>
            <a:r>
              <a:rPr lang="en-US" dirty="0" smtClean="0"/>
              <a:t>With scientists changing everything from sugar content, ripening cycles, and pest resistance in our foods.</a:t>
            </a:r>
          </a:p>
          <a:p>
            <a:r>
              <a:rPr lang="en-US" dirty="0" smtClean="0"/>
              <a:t>Do you think this is healthy for us?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8" y="1356008"/>
            <a:ext cx="4473164" cy="550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Desired Traits:</a:t>
            </a:r>
          </a:p>
          <a:p>
            <a:pPr lvl="1"/>
            <a:r>
              <a:rPr lang="en-US" dirty="0" smtClean="0"/>
              <a:t> Traits that are more favorable to the environment</a:t>
            </a:r>
          </a:p>
          <a:p>
            <a:pPr lvl="1">
              <a:buNone/>
            </a:pPr>
            <a:r>
              <a:rPr lang="en-US" dirty="0" smtClean="0"/>
              <a:t>    and the artificial breeder.</a:t>
            </a:r>
          </a:p>
          <a:p>
            <a:pPr lvl="1">
              <a:buNone/>
            </a:pPr>
            <a:r>
              <a:rPr lang="en-US" dirty="0" smtClean="0"/>
              <a:t>                               </a:t>
            </a:r>
            <a:r>
              <a:rPr lang="en-US" sz="3600" b="1" dirty="0" smtClean="0"/>
              <a:t>Race Horses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Traits</a:t>
            </a:r>
            <a:endParaRPr lang="en-US" dirty="0"/>
          </a:p>
        </p:txBody>
      </p:sp>
      <p:pic>
        <p:nvPicPr>
          <p:cNvPr id="5" name="Picture 4" descr="raceho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38" y="3863777"/>
            <a:ext cx="4758662" cy="23207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863777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Power to generate speed.</a:t>
            </a:r>
          </a:p>
          <a:p>
            <a:endParaRPr lang="en-US" dirty="0" smtClean="0"/>
          </a:p>
          <a:p>
            <a:r>
              <a:rPr lang="en-US" dirty="0" smtClean="0"/>
              <a:t> Stride to cover the ground.</a:t>
            </a:r>
          </a:p>
          <a:p>
            <a:endParaRPr lang="en-US" dirty="0" smtClean="0"/>
          </a:p>
          <a:p>
            <a:r>
              <a:rPr lang="en-US" dirty="0" smtClean="0"/>
              <a:t> Body weight to process energy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 Breeding:  </a:t>
            </a:r>
          </a:p>
          <a:p>
            <a:pPr lvl="1"/>
            <a:r>
              <a:rPr lang="en-US" dirty="0" smtClean="0"/>
              <a:t>The process of crossing two organisms with desired traits to get offspring with even more desirable traits.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pic>
        <p:nvPicPr>
          <p:cNvPr id="4" name="Picture 3" descr="black ang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0867"/>
            <a:ext cx="3970140" cy="2646760"/>
          </a:xfrm>
          <a:prstGeom prst="rect">
            <a:avLst/>
          </a:prstGeom>
        </p:spPr>
      </p:pic>
      <p:pic>
        <p:nvPicPr>
          <p:cNvPr id="5" name="Picture 4" descr="Australian Angus Beef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77" y="3130866"/>
            <a:ext cx="2591678" cy="231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187" y="5776458"/>
            <a:ext cx="307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Good Lean Meat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Engineering:  </a:t>
            </a:r>
          </a:p>
          <a:p>
            <a:pPr lvl="1"/>
            <a:r>
              <a:rPr lang="en-US" dirty="0" smtClean="0"/>
              <a:t>The transfer of a gene from the DNA of one organism into another organism, in order to produce an organism with desired traits.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pic>
        <p:nvPicPr>
          <p:cNvPr id="4" name="Picture 3" descr="gm organis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59" y="3114282"/>
            <a:ext cx="2874859" cy="3509797"/>
          </a:xfrm>
          <a:prstGeom prst="rect">
            <a:avLst/>
          </a:prstGeom>
        </p:spPr>
      </p:pic>
      <p:pic>
        <p:nvPicPr>
          <p:cNvPr id="5" name="Picture 4" descr="orangeki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16" y="3455767"/>
            <a:ext cx="3489601" cy="232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Native Americans 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Teosinte</a:t>
            </a:r>
            <a:r>
              <a:rPr lang="en-US" dirty="0" smtClean="0"/>
              <a:t> </a:t>
            </a:r>
            <a:r>
              <a:rPr lang="en-US" dirty="0" smtClean="0"/>
              <a:t>changed to Corn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Native Americans transformed </a:t>
            </a:r>
            <a:r>
              <a:rPr lang="en-US" dirty="0" err="1" smtClean="0"/>
              <a:t>Teosinte</a:t>
            </a:r>
            <a:r>
              <a:rPr lang="en-US" dirty="0" smtClean="0"/>
              <a:t> (weed) into Maize over thousands of years.</a:t>
            </a:r>
          </a:p>
          <a:p>
            <a:r>
              <a:rPr lang="en-US" dirty="0" smtClean="0"/>
              <a:t>By selectively choosing the best plants for human consumption (desired trait) they could harvest a lot of food for their family from a small area.</a:t>
            </a:r>
            <a:endParaRPr lang="en-US" dirty="0"/>
          </a:p>
        </p:txBody>
      </p:sp>
      <p:pic>
        <p:nvPicPr>
          <p:cNvPr id="8" name="Content Placeholder 7" descr="corn evol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9964" b="-1996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84" y="301294"/>
            <a:ext cx="8229600" cy="1143000"/>
          </a:xfrm>
        </p:spPr>
        <p:txBody>
          <a:bodyPr/>
          <a:lstStyle/>
          <a:p>
            <a:r>
              <a:rPr lang="en-US" dirty="0" err="1" smtClean="0"/>
              <a:t>Teosinte</a:t>
            </a:r>
            <a:r>
              <a:rPr lang="en-US" dirty="0" smtClean="0"/>
              <a:t> to Maize to Corn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 Evolution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Amazing Difference!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corn_and_teosint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25020" b="-25020"/>
          <a:stretch>
            <a:fillRect/>
          </a:stretch>
        </p:blipFill>
        <p:spPr>
          <a:xfrm>
            <a:off x="457200" y="-962929"/>
            <a:ext cx="8229601" cy="749056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 and Farming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Milk Cow	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4534" b="-453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breeding dairy cattle with traits for</a:t>
            </a:r>
            <a:r>
              <a:rPr lang="en-US" dirty="0" smtClean="0">
                <a:solidFill>
                  <a:srgbClr val="FF0000"/>
                </a:solidFill>
              </a:rPr>
              <a:t> heavy milk production</a:t>
            </a:r>
            <a:r>
              <a:rPr lang="en-US" dirty="0" smtClean="0"/>
              <a:t>, farmers create future generations of cows that produce more milk.</a:t>
            </a:r>
          </a:p>
          <a:p>
            <a:r>
              <a:rPr lang="en-US" dirty="0" smtClean="0"/>
              <a:t>They also breed beef cattle with </a:t>
            </a:r>
            <a:r>
              <a:rPr lang="en-US" dirty="0" smtClean="0">
                <a:solidFill>
                  <a:srgbClr val="FF0000"/>
                </a:solidFill>
              </a:rPr>
              <a:t>big muscles and lean </a:t>
            </a:r>
            <a:r>
              <a:rPr lang="en-US" dirty="0" smtClean="0"/>
              <a:t>in order to yield </a:t>
            </a:r>
            <a:r>
              <a:rPr lang="en-US" dirty="0" smtClean="0">
                <a:solidFill>
                  <a:srgbClr val="FF0000"/>
                </a:solidFill>
              </a:rPr>
              <a:t>more meat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Saving seeds from the best plants</a:t>
            </a:r>
            <a:r>
              <a:rPr lang="en-US" dirty="0" smtClean="0"/>
              <a:t> from year to year insures good food and more money.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Resistant Crops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41297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Disease Resistant Corn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Farmers selectively cross plants with desirable traits.</a:t>
            </a:r>
          </a:p>
          <a:p>
            <a:r>
              <a:rPr lang="en-US" dirty="0" smtClean="0"/>
              <a:t>What are some desirable traits:  </a:t>
            </a:r>
          </a:p>
          <a:p>
            <a:pPr>
              <a:buNone/>
            </a:pPr>
            <a:r>
              <a:rPr lang="en-US" dirty="0" smtClean="0"/>
              <a:t>	*drought resistant </a:t>
            </a:r>
          </a:p>
          <a:p>
            <a:pPr>
              <a:buNone/>
            </a:pPr>
            <a:r>
              <a:rPr lang="en-US" dirty="0" smtClean="0"/>
              <a:t>    *insect resistant </a:t>
            </a:r>
          </a:p>
          <a:p>
            <a:pPr>
              <a:buNone/>
            </a:pPr>
            <a:r>
              <a:rPr lang="en-US" dirty="0" smtClean="0"/>
              <a:t>    *longer ears of corn </a:t>
            </a:r>
          </a:p>
          <a:p>
            <a:pPr>
              <a:buNone/>
            </a:pPr>
            <a:r>
              <a:rPr lang="en-US" dirty="0" smtClean="0"/>
              <a:t>    *larger </a:t>
            </a:r>
            <a:r>
              <a:rPr lang="en-US" dirty="0" err="1" smtClean="0"/>
              <a:t>kernals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6" y="1444293"/>
            <a:ext cx="2422027" cy="2077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14" y="3521364"/>
            <a:ext cx="2764703" cy="191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Engineering- 	</a:t>
            </a:r>
            <a:br>
              <a:rPr lang="en-US" dirty="0" smtClean="0"/>
            </a:br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Blue Strawberries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Featherless Chicken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Do you think both colors taste the same?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If you’ve ever had to pluck a chicken, you might like this one.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6" y="2859663"/>
            <a:ext cx="3786149" cy="2526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88" y="2706357"/>
            <a:ext cx="3289300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4951</TotalTime>
  <Words>504</Words>
  <Application>Microsoft Macintosh PowerPoint</Application>
  <PresentationFormat>On-screen Show (4:3)</PresentationFormat>
  <Paragraphs>74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Selective Breeding and Genetic Engineering</vt:lpstr>
      <vt:lpstr>Desired Traits</vt:lpstr>
      <vt:lpstr>Selective Breeding</vt:lpstr>
      <vt:lpstr>Genetic Engineering</vt:lpstr>
      <vt:lpstr>Selective Breeding</vt:lpstr>
      <vt:lpstr>Teosinte to Maize to Corn</vt:lpstr>
      <vt:lpstr>Selective Breeding and Farming</vt:lpstr>
      <vt:lpstr>Disease Resistant Crops</vt:lpstr>
      <vt:lpstr>Genetic Engineering-   What does it look like?</vt:lpstr>
      <vt:lpstr>12 Bizzare Examples of Genetic Engineering</vt:lpstr>
      <vt:lpstr>Square Fruits</vt:lpstr>
      <vt:lpstr>Medically</vt:lpstr>
      <vt:lpstr>Good or Bad?</vt:lpstr>
      <vt:lpstr>So… what do you think?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GMO vs. Selective Breeding</dc:title>
  <dc:creator>Teacher ICSD</dc:creator>
  <cp:lastModifiedBy>Teacher ICSD</cp:lastModifiedBy>
  <cp:revision>42</cp:revision>
  <cp:lastPrinted>2015-03-16T03:31:59Z</cp:lastPrinted>
  <dcterms:created xsi:type="dcterms:W3CDTF">2012-04-25T17:22:12Z</dcterms:created>
  <dcterms:modified xsi:type="dcterms:W3CDTF">2015-03-16T13:52:35Z</dcterms:modified>
</cp:coreProperties>
</file>